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60" r:id="rId4"/>
    <p:sldId id="259" r:id="rId5"/>
    <p:sldId id="261" r:id="rId6"/>
    <p:sldId id="269" r:id="rId7"/>
    <p:sldId id="266" r:id="rId8"/>
    <p:sldId id="279" r:id="rId9"/>
    <p:sldId id="276" r:id="rId10"/>
    <p:sldId id="271" r:id="rId11"/>
    <p:sldId id="277" r:id="rId12"/>
    <p:sldId id="272" r:id="rId13"/>
    <p:sldId id="273" r:id="rId14"/>
    <p:sldId id="278" r:id="rId15"/>
    <p:sldId id="274" r:id="rId16"/>
    <p:sldId id="281" r:id="rId17"/>
    <p:sldId id="282" r:id="rId18"/>
    <p:sldId id="283" r:id="rId19"/>
    <p:sldId id="284" r:id="rId20"/>
    <p:sldId id="286" r:id="rId21"/>
    <p:sldId id="287" r:id="rId22"/>
    <p:sldId id="288" r:id="rId23"/>
    <p:sldId id="275" r:id="rId24"/>
    <p:sldId id="289" r:id="rId25"/>
    <p:sldId id="291" r:id="rId26"/>
    <p:sldId id="290" r:id="rId27"/>
    <p:sldId id="292" r:id="rId28"/>
    <p:sldId id="293" r:id="rId29"/>
    <p:sldId id="270" r:id="rId30"/>
    <p:sldId id="30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781E1-089A-4CA0-A05F-0AF1B2854BFA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1AC5F-435C-4CA4-ABDD-2EB104F0F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5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1AC5F-435C-4CA4-ABDD-2EB104F0F9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72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Каждая стадия подразумевает разный уровень риска: чем моложе проект, тем выше неопределенность и шанс провала. Соответственно, размер привлекаемого капитала и цели его привлечения также различаются. Это показано в таблице ниже.</a:t>
            </a:r>
          </a:p>
          <a:p>
            <a:r>
              <a:rPr lang="ru-RU" dirty="0"/>
              <a:t>Если на ранних стадиях главная задача — вывести продукт на рынок, чтобы проверить спрос, то на поздних — наращивать долю рынка и увеличивать прибыль.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1AC5F-435C-4CA4-ABDD-2EB104F0F9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6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Каждая стадия подразумевает разный уровень риска: чем моложе проект, тем выше неопределенность и шанс провала. Соответственно, размер привлекаемого капитала и цели его привлечения также различаются. Это показано в таблице ниже.</a:t>
            </a:r>
          </a:p>
          <a:p>
            <a:r>
              <a:rPr lang="ru-RU" dirty="0"/>
              <a:t>Если на ранних стадиях главная задача — вывести продукт на рынок, чтобы проверить спрос, то на поздних — наращивать долю рынка и увеличивать прибыль.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1AC5F-435C-4CA4-ABDD-2EB104F0F9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36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23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3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2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6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072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7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5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20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57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11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BEB40-7C7D-40E6-AC43-8D013D9C084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422F-14FD-4E75-89A9-8BCD68E177A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74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rgbClr val="002060"/>
            </a:gs>
            <a:gs pos="100000">
              <a:srgbClr val="002060"/>
            </a:gs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41784" y="4649188"/>
            <a:ext cx="3922950" cy="871718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– ТЕМА №</a:t>
            </a:r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ru" sz="20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ru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  <a:r>
              <a:rPr lang="ru" sz="20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сентября 2024 г.</a:t>
            </a:r>
            <a:endParaRPr lang="en-US" sz="20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50811" y="2083416"/>
            <a:ext cx="7004957" cy="2387600"/>
          </a:xfrm>
        </p:spPr>
        <p:txBody>
          <a:bodyPr>
            <a:normAutofit fontScale="90000"/>
          </a:bodyPr>
          <a:lstStyle/>
          <a:p>
            <a:pPr algn="l"/>
            <a:r>
              <a:rPr lang="ru" sz="67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ПРОЕКТОМ</a:t>
            </a:r>
            <a:r>
              <a:rPr lang="az-Latn-AZ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az-Latn-AZ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21" y="248950"/>
            <a:ext cx="745312" cy="4584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55841" y="828142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itle 4"/>
          <p:cNvSpPr txBox="1">
            <a:spLocks/>
          </p:cNvSpPr>
          <p:nvPr/>
        </p:nvSpPr>
        <p:spPr>
          <a:xfrm>
            <a:off x="1053573" y="277665"/>
            <a:ext cx="1372610" cy="458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800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НЕПРЕРЫВНОЕ ОБУЧЕНИЕ</a:t>
            </a:r>
          </a:p>
          <a:p>
            <a:r>
              <a:rPr lang="ru" sz="5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" sz="12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ОБРАЗОВАНИЕ</a:t>
            </a:r>
            <a:endParaRPr lang="en-US" sz="12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4"/>
          <p:cNvSpPr txBox="1">
            <a:spLocks/>
          </p:cNvSpPr>
          <p:nvPr/>
        </p:nvSpPr>
        <p:spPr>
          <a:xfrm>
            <a:off x="5887529" y="231374"/>
            <a:ext cx="2859657" cy="458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Спикер:</a:t>
            </a:r>
          </a:p>
          <a:p>
            <a:r>
              <a:rPr lang="ru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ДЖАББАРЛИ, Бибиха</a:t>
            </a:r>
            <a:r>
              <a:rPr lang="ru-RU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" sz="1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</a:t>
            </a:r>
            <a:endParaRPr lang="en-US" sz="1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5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52991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Варианты поиска для стартапов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762000"/>
            <a:ext cx="54102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Друзья и знакомые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Такой способ привлечения инвестиций шутливо называют 3F — family, friends, fools, что переводится как «семья, друзья, дураки». Действительно, близкий круг знакомых — первые люди, к которым можно обратиться, чтобы занять денег.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Бизнес-ангелы.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Бизнес-ангел — это частный инвестор, который финансирует проекты на ранней стадии. В обмен он получает долю в компании.Как правило, его цель — заработать на перепродаже этой доли, когда компания вырастет.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Бизнес-инкубаторы.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Бизнес-инкубаторы еще называют акселераторами. Они предлагают программы экспресс-обучения для начинающих проектов. В рамках обучения эксперты помогают стартаперам изучить рынок, отточить концепцию продукта, бизнес-модель и даже найти первых клиентов.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43000"/>
            <a:ext cx="3752850" cy="247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96" y="4114800"/>
            <a:ext cx="3483429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5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55841" y="828142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6489221" y="231372"/>
            <a:ext cx="2257965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33400" y="5943600"/>
            <a:ext cx="3124200" cy="760564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Бизнес-инкубаторы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845396"/>
            <a:ext cx="6248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Азербайджане существует несколько бизнес-инкубаторов, которые поддерживают стартапы и начинающих предпринимателей, предоставляя им необходимые ресурсы и менторскую поддержку. Вот некоторые из них: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1. Baku Business Factory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2. InnoLab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3. Mikro Kredit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4. Quba Business Incubator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5. Khazar Ventures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6. Azercell Business Innovation Center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7. StartUp Azerbaijan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Менторство: Участие в программах менторства для получения профессиональных советов.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Обучение: Воспользуйтесь обучающими программами, которые помогут развить навыки управления бизнесом.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Нетворкинг: Установление контактов с другими предпринимателями и потенциальными инвесторами.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6400"/>
            <a:ext cx="2886075" cy="323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7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4079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Венчурные фонды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685800"/>
            <a:ext cx="4800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Венчурный фонд — это компания, профессионально управляющая деньгами пула инвесторов. Такие фонды, как правило, ориентируются на международный рынок и вкладывают в стартапы с многократным потенциалом роста.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Азербайджане венчурные фонды начинают развиваться, предоставляя возможности для финансирования стартапов и инновационных проектов. Вот несколько примеров венчурных фондов и организаций, работающих в этой сфере: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1. Azercell Venture Fund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2. NEF (National Entrepreneurship Fund)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3. Baku Business Factory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4. Azerbaijan Investment Company (AIC)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5. Fondi (крупные частные инвестиционные компании)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6. Инкубаторы и акселераторы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Khazar Ventures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52400"/>
            <a:ext cx="3914775" cy="1796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616" y="1977796"/>
            <a:ext cx="273034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29175" y="3962400"/>
            <a:ext cx="419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Основные аспекты работы с венчурными фондами</a:t>
            </a:r>
          </a:p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Бизнес-план: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Убедительный и детализированный бизнес-план критически важен для привлечения венчурного капитала.</a:t>
            </a:r>
          </a:p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Нетворкинг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: Участие в стартап-мероприятиях и конференциях может помочь в установлении контактов с потенциальными инвесторами.</a:t>
            </a:r>
          </a:p>
          <a:p>
            <a:r>
              <a:rPr lang="ru-RU" sz="1200" b="1" dirty="0">
                <a:latin typeface="Arial" panose="020B0604020202020204" pitchFamily="34" charset="0"/>
                <a:cs typeface="Arial" panose="020B0604020202020204" pitchFamily="34" charset="0"/>
              </a:rPr>
              <a:t>Готовность к презентации:</a:t>
            </a:r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 Будьте готовы к питчам и ответам на вопросы инвесторов о вашем проекте.</a:t>
            </a:r>
          </a:p>
        </p:txBody>
      </p:sp>
    </p:spTree>
    <p:extLst>
      <p:ext uri="{BB962C8B-B14F-4D97-AF65-F5344CB8AC3E}">
        <p14:creationId xmlns:p14="http://schemas.microsoft.com/office/powerpoint/2010/main" val="23645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4079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" y="790575"/>
            <a:ext cx="596265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Докторские стипендии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это финансирование, предоставляемое студентам для поддержки их обучения на уровне докторантуры (PhD). Основные характеристики докторских стипендий: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1.Цель: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Поддержка студентов в их научных исследованиях и обучении, позволяя им сосредоточиться на написании диссертации и проведении исследований.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2.Финансирование: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Стипендии могут покрывать: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•Стоимость обучения.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•Проживание и питание.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•Исследовательские материалы и оборудование.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•Участие в конференциях и семинарах.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3.Требования: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Кандидаты обычно должны предоставить: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•Заявку.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•Мотивационное письмо.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•CV (резюме) с указанием академических и профессиональных достижений.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•Рекомендательные письма.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•Планы исследования или предложение темы диссертации.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76400"/>
            <a:ext cx="3023129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45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55841" y="828142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6489221" y="231372"/>
            <a:ext cx="2257965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" y="6056823"/>
            <a:ext cx="2991211" cy="53268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Стипендия </a:t>
            </a:r>
            <a:r>
              <a: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</a:p>
        </p:txBody>
      </p:sp>
      <p:sp>
        <p:nvSpPr>
          <p:cNvPr id="2" name="Rectangle 1"/>
          <p:cNvSpPr/>
          <p:nvPr/>
        </p:nvSpPr>
        <p:spPr>
          <a:xfrm>
            <a:off x="228600" y="889844"/>
            <a:ext cx="47244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4.Типы стипендий: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Университетские стипендии: Предоставляются конкретными университетами или факультетами.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Государственные стипендии: Обеспечиваются правительствами стран для поддержки аспирантов.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Частные и международные организации: Фонды и НПО могут предоставлять стипендии для исследования в определённых областях.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5.Тематика: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Докторские стипендии могут быть доступны для различных дисциплин, включая: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•Гуманитарные науки.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•Науки о природе.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•Инженерия и технологии.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•Социальные науки.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176805"/>
            <a:ext cx="3271837" cy="171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37" y="2890072"/>
            <a:ext cx="3352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99" y="4566472"/>
            <a:ext cx="3271837" cy="1661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7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555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762000"/>
            <a:ext cx="4267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Некоторые возможности для получения PhD стипендий в Азербайджане и за его пределами: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DAAD (Германская служба академических обменов)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•Страна: Германия.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•Финансирование: Гранты для покрытия учебы и проживания.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•Требования: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Высокие академические результаты.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 для исследования.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Знание немецкого или английского языка.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•Процесс подачи: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Заявка через сайт DAAD.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документов, включая мотивационное письмо и исследовательское предложение.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4" y="1219200"/>
            <a:ext cx="4752975" cy="385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5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555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762000"/>
            <a:ext cx="4038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Erasmus Mundus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•Регион: Европа.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•Цель: Поддержка международного образования и мобильности студентов.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•Финансирование: Полное покрытие учебы, проживания и дополнительные пособия.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Требования: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Заявка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 конкретную программу (разные университеты).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Хорошие академические результаты.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Процесс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подачи: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Заявка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через сайт выбранной программы.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документов, включая CV и рекомендательные письма.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550" y="1644840"/>
            <a:ext cx="5124450" cy="3035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60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555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1295400"/>
            <a:ext cx="4038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TUBITAK (Турецкий совет по научным и техническим исследованиям)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•Страна: Турция.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•Финансирование: Гранты для международных студентов, обучающихся в Турции.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•Требования: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Исследовательский проект.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Академические результаты.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•Процесс подачи: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Заявка через сайт TUBITAK.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проектного предложения и других необходимых документов.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22" y="1295400"/>
            <a:ext cx="5343525" cy="440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578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555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00" y="762000"/>
            <a:ext cx="4191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Национальные стипендии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•Азербайджанская научная фонд: Предоставляет стипендии для научных исследований и учебы в области науки и техники.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подать заявку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Исследуйте программы: Узнайте о доступных стипендиях и их требованиях.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Подготовьте документы: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Составьте резюме,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мотивационное письмо,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рекомендации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другие необходимые документы.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Соблюдайте сроки: Убедитесь, что подаете документы в установленные сроки.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905000"/>
            <a:ext cx="4572000" cy="242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578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555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летняя школа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762000"/>
            <a:ext cx="58674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Основные характеристики стипендий: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1.Цель: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Поддержка студентов и молодых исследователей, желающих углубить свои знания в определенной области, познакомиться с международными образовательными стандартами и культурой.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2.Финансирование: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•Стипендии могут покрывать: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•Расходы на обучение.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•Проживание.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•Питание.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•Транспортные расходы.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зависимости от программы, стипендии могут быть частичными или полными.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3.Требования: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Кандидаты обычно должны предоставить: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•Заявку.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•Мотивационное письмо.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•CV (резюме).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•Рекомендации.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•Академические достижения или результаты тестов (например, TOEFL, IELTS).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4" b="9443"/>
          <a:stretch/>
        </p:blipFill>
        <p:spPr bwMode="auto">
          <a:xfrm>
            <a:off x="5334000" y="1981200"/>
            <a:ext cx="3277121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59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811" y="1239031"/>
            <a:ext cx="8528290" cy="4997869"/>
          </a:xfrm>
        </p:spPr>
        <p:txBody>
          <a:bodyPr>
            <a:normAutofit/>
          </a:bodyPr>
          <a:lstStyle/>
          <a:p>
            <a:pPr marL="396875" indent="-396875">
              <a:buFont typeface="Wingdings" panose="05000000000000000000" pitchFamily="2" charset="2"/>
              <a:buChar char="Ø"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ДЖАББАРЛИ, Бибиханим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докторант</a:t>
            </a: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Электронная почта: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cabbarli.bibixanim@gmail.com</a:t>
            </a:r>
            <a:endParaRPr lang="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Бакалавр 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Азербайджанский Технический Университет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-факультет Специальной Техники И Технологии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Магистратура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Азербайджанский Технический Университет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факультет Специальной Техники И Технологии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Докторантура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Азербайджанский Технический Университет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факультет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Машиностроение И Робототехника</a:t>
            </a:r>
            <a:endParaRPr lang="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78910" y="94894"/>
            <a:ext cx="3922950" cy="85401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" sz="3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СПИКЕРЕ</a:t>
            </a:r>
            <a:endParaRPr lang="en-US" sz="3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8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555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летняя школа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762000"/>
            <a:ext cx="5334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4.Тематика: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Летние и зимние школы могут охватывать различные дисциплины, такие как: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•Гуманитарные науки.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•Науки о природе.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•Социальные науки.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•Искусство и культура.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•Технологии и инженерия.</a:t>
            </a:r>
          </a:p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Преимущества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участия: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•Образование: Углубление знаний в специфической области.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•Сетевые возможности: Возможность познакомиться с людьми из разных стран и культур, установить профессиональные контакты.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•Культурный опыт: Погружение в новую культурную среду.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•Академические навыки: Развитие исследовательских, аналитических и практических навыков.</a:t>
            </a: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8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555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летняя школа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" y="838200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DAAD Summer Schools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•Страна: Германия.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•Финансирование: Частично финансируемые программы. Стипендии могут покрывать расходы на обучение, проживание и проезд.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•Темы: Языковые курсы, устойчивое развитие, межкультурное взаимодействие, а также специализированные академические темы.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•Требования: Заявка с мотивационным письмом, CV, Рекомендации (иногда).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•Сайт: https://www.daad.de/de/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283" y="718333"/>
            <a:ext cx="4123267" cy="231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29800" y="-15768638"/>
            <a:ext cx="13716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3047196"/>
            <a:ext cx="2479484" cy="3305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487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555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Зимние школы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" y="838200"/>
            <a:ext cx="3581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Global Winter School at ETH Zurich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•Страна: Швейцария.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•Финансирование: Ограниченные стипендии для международных студентов.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•Темы: Инженерия, технологии, устойчивое развитие.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•Требования:Заявка с академическими достижениями и проектной работой.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•Сайт: https://ethz.ch/de.html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696127"/>
            <a:ext cx="5105526" cy="4028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377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4079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Стипендия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5"/>
          <a:stretch/>
        </p:blipFill>
        <p:spPr bwMode="auto">
          <a:xfrm>
            <a:off x="323850" y="990600"/>
            <a:ext cx="367188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781050"/>
            <a:ext cx="4595813" cy="5441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5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7083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Финансирование Проектов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762000"/>
            <a:ext cx="38862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Азиатский банк развития (ADB)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Основание: 1966 год.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Члены: 68 стран, в том числе 49 стран Азии.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Цели: Устойчивое экономическое развитие, снижение бедности, улучшение жизненного уровня населения.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Финансирование: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Инвестиционные кредиты на низких и средних условиях.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Гранты и техническая помощь.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Примеры проектов: Строительство дорог, водоснабжение, проекты по восстановлению после стихийных бедствий.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52" y="762000"/>
            <a:ext cx="4890096" cy="2750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EB63B-6785-CB26-4ECF-893458BD91C1}"/>
              </a:ext>
            </a:extLst>
          </p:cNvPr>
          <p:cNvSpPr txBox="1"/>
          <p:nvPr/>
        </p:nvSpPr>
        <p:spPr>
          <a:xfrm>
            <a:off x="4267200" y="3836026"/>
            <a:ext cx="4572000" cy="2350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Процесс подачи: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Заявки обычно подаются через государственные учреждения или местные организации.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Требуется подготовить проектное предложение, включая обоснование, цели, бюджет и план реализации.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4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7083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2400">
                <a:latin typeface="Arial" panose="020B0604020202020204" pitchFamily="34" charset="0"/>
                <a:cs typeface="Arial" panose="020B0604020202020204" pitchFamily="34" charset="0"/>
              </a:rPr>
              <a:t>Финансирование Проектов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48145"/>
            <a:ext cx="5562600" cy="6214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KOBIA (Государственная служба по поддержке малых и средних предприятий)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Основание: 2017 год.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Члены: Азербайджан.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Цели: Поддержка развития малого и среднего бизнеса.</a:t>
            </a:r>
            <a:endParaRPr lang="az-Latn-AZ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Финансирование:Гранты, консультационные услуги, обучение для малых и средних предприятий.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Примеры проектов: Программы по развитию предпринимательства, финансовая помощь для стартапов. Эти организации и программы могут быть полезными для финансирования различных проектов, включая научные исследования, социальные инициативы и инфраструктурные программы. Рекомендуется обращаться напрямую в эти организации для получения более подробной информации о доступных возможностях.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F9755-BC97-6D38-1845-A357AFAE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609600"/>
            <a:ext cx="3160120" cy="3160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47C075-FA9F-0153-B4E7-F9F387F2CCEC}"/>
              </a:ext>
            </a:extLst>
          </p:cNvPr>
          <p:cNvSpPr txBox="1"/>
          <p:nvPr/>
        </p:nvSpPr>
        <p:spPr>
          <a:xfrm>
            <a:off x="5500256" y="4191000"/>
            <a:ext cx="3609108" cy="2350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Процесс подачи: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Заявки на гранты и поддержку подаются через их сайт или местные офисы.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Потребуется описание бизнеса и план использования гранта.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4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27083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Финансирование Проектов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762000"/>
            <a:ext cx="5334000" cy="5835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TUBITAK (Турецкий совет по научным и техническим исследованиям)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Основание: 1963 год.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Члены: Турция.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Цели: Поддержка научных исследований и разработок.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Финансирование: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Гранты, стипендии, финансирование проектов в области науки и технологий.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Примеры проектов: Исследования в области биомедицинских наук, технологий.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457200">
              <a:spcAft>
                <a:spcPts val="800"/>
              </a:spcAft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Конкретные проекты, для которых Азербайджан получил помощь от TÜBİTAK, включают проект "Инновационное сельское хозяйство". В рамках этого проекта предполагается внедрение современных технологий и развитие инновационных подходов в сельском хозяйстве Азербайджана.</a:t>
            </a:r>
            <a:endParaRPr lang="az-Latn-AZ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51A94-48D4-9B21-647C-C1B035637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467" y="304800"/>
            <a:ext cx="2338308" cy="259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6AA2DD-CE24-218A-5700-0F284D5097B0}"/>
              </a:ext>
            </a:extLst>
          </p:cNvPr>
          <p:cNvSpPr txBox="1"/>
          <p:nvPr/>
        </p:nvSpPr>
        <p:spPr>
          <a:xfrm>
            <a:off x="4861621" y="3429000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Процесс подачи: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Заявки подаются через сайт TUBITAK. Необходимо подготовить проектное предложение и бюджет.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 может быть подан индивидуально или через университет</a:t>
            </a:r>
          </a:p>
        </p:txBody>
      </p:sp>
    </p:spTree>
    <p:extLst>
      <p:ext uri="{BB962C8B-B14F-4D97-AF65-F5344CB8AC3E}">
        <p14:creationId xmlns:p14="http://schemas.microsoft.com/office/powerpoint/2010/main" val="392273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55841" y="828142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6489221" y="231372"/>
            <a:ext cx="2257965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C90086-F8E6-5100-63FC-EAA5DECBCE5A}"/>
              </a:ext>
            </a:extLst>
          </p:cNvPr>
          <p:cNvSpPr txBox="1"/>
          <p:nvPr/>
        </p:nvSpPr>
        <p:spPr>
          <a:xfrm>
            <a:off x="152400" y="948959"/>
            <a:ext cx="817856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Подать заявку на финансирование или поддержку от различных организаций можно через несколько общих шагов: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Исследование возможностей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Определите подходящие организации: Ознакомьтесь с требованиями и направлениями финансирования, чтобы выбрать наиболее подходящие для вашего проекта.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Изучите условия: Убедитесь, что ваш проект соответствует критериям выбранной организации.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необходимых документов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Бизнес-план или проектное предложение: Создайте детализированный документ, описывающий цель проекта, его значимость, бюджет и план реализации.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Резюме: Подготовьте резюме участников проекта и команды, включая их квалификации и опыт.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Дополнительные документы: Может потребоваться финансовая отчетность, рекомендации и другие подтверждающие документы.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Заполнение заявки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Онлайн-платформы: Многие организации предлагают онлайн-формы для подачи заявок. Зарегистрируйтесь на сайте и следуйте инструкциям.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Печатные формы: Если требуется, заполните и отправьте бумажные формы по почте или лично.</a:t>
            </a:r>
          </a:p>
        </p:txBody>
      </p:sp>
    </p:spTree>
    <p:extLst>
      <p:ext uri="{BB962C8B-B14F-4D97-AF65-F5344CB8AC3E}">
        <p14:creationId xmlns:p14="http://schemas.microsoft.com/office/powerpoint/2010/main" val="220436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55841" y="828142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6489221" y="231372"/>
            <a:ext cx="2257965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11906-6567-7529-A4E1-94F28D9A8BA9}"/>
              </a:ext>
            </a:extLst>
          </p:cNvPr>
          <p:cNvSpPr txBox="1"/>
          <p:nvPr/>
        </p:nvSpPr>
        <p:spPr>
          <a:xfrm>
            <a:off x="213144" y="948690"/>
            <a:ext cx="6096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Соблюдение сроков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Уточните дедлайны: Убедитесь, что вы подали заявку до установленного срока. Сохраните документы и отправляйте их заранее, чтобы избежать задержек.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Коммуникация с организацией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Связывайтесь с контактными лицами: Если у вас есть вопросы по процессу подачи или требованиям, не стесняйтесь обращаться к представителям организации.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Поддержка: Убедитесь, что вы понимаете все требования и можете предоставить необходимую информацию.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Ожидание ответа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Следите за статусом: Некоторые организации предоставляют информацию о статусе вашей заявки. Будьте готовы к дополнительным вопросам или запросам на уточнение информации.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к отчетности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Если ваша заявка одобрена: Будьте готовы предоставить отчеты о выполнении проекта и расходах, если это требуется организацией.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4690A-9670-FDDF-61BD-45708E206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857" y="2819400"/>
            <a:ext cx="2864329" cy="17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8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55841" y="828142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6489221" y="231372"/>
            <a:ext cx="2257965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8" y="1686720"/>
            <a:ext cx="8781589" cy="3217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05" y="4876800"/>
            <a:ext cx="8841608" cy="1749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92" y="908440"/>
            <a:ext cx="7681052" cy="7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492" y="2144489"/>
            <a:ext cx="9041823" cy="4389681"/>
          </a:xfrm>
        </p:spPr>
        <p:txBody>
          <a:bodyPr>
            <a:normAutofit/>
          </a:bodyPr>
          <a:lstStyle/>
          <a:p>
            <a:pPr marL="800100" lvl="2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Количество часов, отведенных на предмет: 30 часов.</a:t>
            </a: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Лекция: 30 часов</a:t>
            </a: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Баллы, выставленные по предмету: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Модуль 1-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контрольный опрос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: 5 (в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Модуль-2-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контрольный опрос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: 5 (в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Модуль-3-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контрольный опрос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: 5 (в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Коллоквиум: 15 (в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Самостоятельная работа (групповая оценка): 10 (в течение семестра 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Посещаемость: 10 ( 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Экзамен (с билетом): 50 – после семестра)</a:t>
            </a: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az-Latn-A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az-Latn-A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az-Latn-AZ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0">
              <a:buNone/>
            </a:pP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5434" y="1211495"/>
            <a:ext cx="3922950" cy="85401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" sz="28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 теме управления проектами</a:t>
            </a:r>
            <a:endParaRPr lang="en-US" sz="28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75434" y="841205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itle 4"/>
          <p:cNvSpPr txBox="1">
            <a:spLocks/>
          </p:cNvSpPr>
          <p:nvPr/>
        </p:nvSpPr>
        <p:spPr>
          <a:xfrm>
            <a:off x="6489221" y="231372"/>
            <a:ext cx="2257965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258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8162" y="2914174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ru" sz="405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  <a:endParaRPr lang="en-US" sz="405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55840" y="1478356"/>
            <a:ext cx="8391345" cy="12941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itle 4"/>
          <p:cNvSpPr txBox="1">
            <a:spLocks/>
          </p:cNvSpPr>
          <p:nvPr/>
        </p:nvSpPr>
        <p:spPr>
          <a:xfrm>
            <a:off x="6489221" y="1030779"/>
            <a:ext cx="2257965" cy="279359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az-Latn-AZ" sz="1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8"/>
            <a:ext cx="4469561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" sz="3600" dirty="0">
                <a:latin typeface="Arial" panose="020B0604020202020204" pitchFamily="34" charset="0"/>
                <a:cs typeface="Arial" panose="020B0604020202020204" pitchFamily="34" charset="0"/>
              </a:rPr>
              <a:t>План презентации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811" y="1239031"/>
            <a:ext cx="8655530" cy="4997869"/>
          </a:xfrm>
        </p:spPr>
        <p:txBody>
          <a:bodyPr>
            <a:normAutofit/>
          </a:bodyPr>
          <a:lstStyle/>
          <a:p>
            <a:pPr marL="396875" indent="-396875">
              <a:buFont typeface="Wingdings" panose="05000000000000000000" pitchFamily="2" charset="2"/>
              <a:buChar char="Ø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Способы привлечения инвестиций и финансирования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Способы финансирования и привлечения инвестиций;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Способы получения финансирования от банков и донорских организаций (финансовых учреждений) (Стипендия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летняя школа, стипендии зимней школы, финансирование проектов (Азиатский банк развития, Исламский банк развития, Всемирный банк,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KOICA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TIKA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SECO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ITEC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Fulbright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TUBITAK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Anas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kobia</a:t>
            </a: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 и т. д.))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6875" indent="-396875">
              <a:buFont typeface="Wingdings" panose="05000000000000000000" pitchFamily="2" charset="2"/>
              <a:buChar char="Ø"/>
            </a:pPr>
            <a:r>
              <a:rPr lang="ru" b="1" dirty="0">
                <a:latin typeface="Arial" panose="020B0604020202020204" pitchFamily="34" charset="0"/>
                <a:cs typeface="Arial" panose="020B0604020202020204" pitchFamily="34" charset="0"/>
              </a:rPr>
              <a:t>Вопрос-Ответ</a:t>
            </a:r>
            <a:endParaRPr lang="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ru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61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55841" y="828142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6489221" y="231372"/>
            <a:ext cx="2257965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181600" y="5105400"/>
            <a:ext cx="3473570" cy="1065364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Как привлечь инвестиции в бизнес?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9641" y="1113767"/>
            <a:ext cx="49305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Многие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предприниматели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встают перед выбором: развивать бизнес за счет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личных ресурсов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или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привлечь сторонний капитал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— чтобы быстрее масштабироваться.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Зачастую инвестиции необходимы на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начальных этапах развития проекта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— когда они направляются на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разработку прототипа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или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запуск первых продаж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Из-за повышенной неопределенности и рисков банки отказываются кредитовать подобные стартапы либо делают это под залог личного имущества. Тогда перед бизнесменом встает вопрос о привлечении капитала от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частных инвесторов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инвестиционных фондов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00" y="1447800"/>
            <a:ext cx="3864420" cy="308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55841" y="828142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6489221" y="231372"/>
            <a:ext cx="2257965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41" y="5257800"/>
            <a:ext cx="3473570" cy="1065364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такое инвестиции и для чего они нужны</a:t>
            </a:r>
            <a:endParaRPr lang="en-US" sz="24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55842" y="1010483"/>
            <a:ext cx="41956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Инвестиции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это внешнее финансирование, которое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поддерживает бизнес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, пока тот не встанет на ноги и не начнет приносить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устойчивую прибыль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Особенно это актуально, когда речь заходит об инновационных стартапах. По статистике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, 75% таких проектов не выживает, а в 30—40% случаев инвестор полностью теряет вложенные средства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 Это один из самых рисковых видов вложений — его еще называют венчурным.</a:t>
            </a:r>
          </a:p>
        </p:txBody>
      </p:sp>
      <p:sp>
        <p:nvSpPr>
          <p:cNvPr id="3" name="Rectangle 2"/>
          <p:cNvSpPr/>
          <p:nvPr/>
        </p:nvSpPr>
        <p:spPr>
          <a:xfrm>
            <a:off x="4495800" y="10302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Наиболее важные для развития бизнеса ресурсы, по мнению предпринимателей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571692"/>
              </p:ext>
            </p:extLst>
          </p:nvPr>
        </p:nvGraphicFramePr>
        <p:xfrm>
          <a:off x="4953000" y="1714649"/>
          <a:ext cx="3581400" cy="18262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6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Инвестиции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49%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Нужные связи и знакомства (</a:t>
                      </a:r>
                      <a:r>
                        <a:rPr lang="en-US" sz="1400">
                          <a:effectLst/>
                        </a:rPr>
                        <a:t>networking</a:t>
                      </a:r>
                      <a:r>
                        <a:rPr lang="ru-RU" sz="14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23%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Партнерство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Сотрудники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10%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Дополнительные знания (тренинги, эксперты, менторы)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2%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Другое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3%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943600" y="3478857"/>
            <a:ext cx="2566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>
                <a:latin typeface="Arial" panose="020B0604020202020204" pitchFamily="34" charset="0"/>
                <a:cs typeface="Arial" panose="020B0604020202020204" pitchFamily="34" charset="0"/>
              </a:rPr>
              <a:t>Источник: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Startup Barometer 2020</a:t>
            </a:r>
          </a:p>
        </p:txBody>
      </p:sp>
    </p:spTree>
    <p:extLst>
      <p:ext uri="{BB962C8B-B14F-4D97-AF65-F5344CB8AC3E}">
        <p14:creationId xmlns:p14="http://schemas.microsoft.com/office/powerpoint/2010/main" val="137371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40799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Стадии развития проекта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04801" y="838200"/>
            <a:ext cx="9021763" cy="4997869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Любая компания на начальном этапе жизни проходит следующие стадии.</a:t>
            </a:r>
          </a:p>
          <a:p>
            <a:pPr lvl="1"/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Посевная и стадия стартапа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— когда продукт только разрабатывается и выводится на рынок. Этот период называют еще долиной смерти, ведь по статистике здесь терпят неудачу 8—9 проектов из 10. Они так и не доходят до точки безубыточности, а инвесторы частично или полностью теряют вложенное.</a:t>
            </a:r>
          </a:p>
          <a:p>
            <a:pPr lvl="1"/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Cтадия расширения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наступает, когда компания нащупывает успешную бизнес-модель и эффективную стратегию продвижения, продажи растут, а денежный поток становится положительным.</a:t>
            </a:r>
          </a:p>
          <a:p>
            <a:pPr lvl="1"/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Рост и зрелый рост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— когда компания стабильно укрепляет свои позиции на рынке и становится устойчиво прибыльной.</a:t>
            </a:r>
          </a:p>
          <a:p>
            <a:pPr marL="457200" lvl="1" indent="0">
              <a:buNone/>
            </a:pPr>
            <a:endParaRPr lang="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10000"/>
            <a:ext cx="512834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87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67" y="123589"/>
            <a:ext cx="4689533" cy="638411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Типичные ошибки начинающих предпринимателей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237" y="838200"/>
            <a:ext cx="9021763" cy="49978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Предприниматели должны помнить, что вложение средств для любого инвестора — </a:t>
            </a: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это размещение свободного капитала, чтобы извлечь прибыль.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На практике примерно в половине случаев можно столкнуться с легкомысленным подходом стартапов к денежному вопросу: зачастую они относятся к потенциальному инвестору как к банкомату, из которого можно взять деньги под обещание туманных перспектив. То есть предприниматель не имеет четкой бизнес-модели, а рассчитывает, что привлеченные инвестиции как-нибудь запустят продажи.</a:t>
            </a:r>
          </a:p>
          <a:p>
            <a:pPr marL="457200" lvl="1" indent="0">
              <a:buNone/>
            </a:pPr>
            <a:endParaRPr lang="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26" y="3200400"/>
            <a:ext cx="765699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105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355841" y="828142"/>
            <a:ext cx="8391345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6489221" y="231372"/>
            <a:ext cx="2257965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</a:t>
            </a:r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55841" y="5735486"/>
            <a:ext cx="3473570" cy="1065364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Что нужно для привлечения инвестора</a:t>
            </a:r>
          </a:p>
        </p:txBody>
      </p:sp>
      <p:sp>
        <p:nvSpPr>
          <p:cNvPr id="4" name="Rectangle 3"/>
          <p:cNvSpPr/>
          <p:nvPr/>
        </p:nvSpPr>
        <p:spPr>
          <a:xfrm>
            <a:off x="327267" y="990600"/>
            <a:ext cx="439713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Сформирована команда проекта, в которой «закрыты» все ключевые компетенции: стратегия, общее руководство, ИТ-разработка (особенно если проект в сфере ИТ), продажи и маркетинг.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Наличие продукта или его минимально жизнеспособной версии — minimum viable product, или MVP.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идеале — запущенные продажи, которые подтверждают платежеспособный спрос на ваш продукт, или хотя бы заявки на его покупку, полученные, например, по итогу тестовых рекламных кампаний.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990600"/>
            <a:ext cx="3794187" cy="2094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58" y="3048000"/>
            <a:ext cx="386981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472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2469</Words>
  <Application>Microsoft Office PowerPoint</Application>
  <PresentationFormat>On-screen Show (4:3)</PresentationFormat>
  <Paragraphs>279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1_Office Theme</vt:lpstr>
      <vt:lpstr>УПРАВЛЕНИЕ ПРОЕКТОМ </vt:lpstr>
      <vt:lpstr>PowerPoint Presentation</vt:lpstr>
      <vt:lpstr>PowerPoint Presentation</vt:lpstr>
      <vt:lpstr>План презентации</vt:lpstr>
      <vt:lpstr>PowerPoint Presentation</vt:lpstr>
      <vt:lpstr>PowerPoint Presentation</vt:lpstr>
      <vt:lpstr>Стадии развития проекта</vt:lpstr>
      <vt:lpstr>Типичные ошибки начинающих предпринимателей</vt:lpstr>
      <vt:lpstr>PowerPoint Presentation</vt:lpstr>
      <vt:lpstr>Варианты поиска для стартапов</vt:lpstr>
      <vt:lpstr>PowerPoint Presentation</vt:lpstr>
      <vt:lpstr>Венчурные фонды</vt:lpstr>
      <vt:lpstr>Стипендия PhD</vt:lpstr>
      <vt:lpstr>PowerPoint Presentation</vt:lpstr>
      <vt:lpstr>Стипендия PhD</vt:lpstr>
      <vt:lpstr>Стипендия PhD</vt:lpstr>
      <vt:lpstr>Стипендия PhD</vt:lpstr>
      <vt:lpstr>Стипендия PhD</vt:lpstr>
      <vt:lpstr>Стипендия летняя школа</vt:lpstr>
      <vt:lpstr>Стипендия летняя школа</vt:lpstr>
      <vt:lpstr>Стипендия летняя школа</vt:lpstr>
      <vt:lpstr>Стипендия Зимние школы</vt:lpstr>
      <vt:lpstr>Стипендия PhD</vt:lpstr>
      <vt:lpstr>Финансирование Проектов</vt:lpstr>
      <vt:lpstr>Финансирование Проектов</vt:lpstr>
      <vt:lpstr>Финансирование Проектов</vt:lpstr>
      <vt:lpstr>PowerPoint Presentation</vt:lpstr>
      <vt:lpstr>PowerPoint Presentation</vt:lpstr>
      <vt:lpstr>PowerPoint Presentation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ПРОЕКТОМ </dc:title>
  <dc:creator>Admin</dc:creator>
  <cp:lastModifiedBy>User</cp:lastModifiedBy>
  <cp:revision>40</cp:revision>
  <dcterms:created xsi:type="dcterms:W3CDTF">2024-09-24T05:33:41Z</dcterms:created>
  <dcterms:modified xsi:type="dcterms:W3CDTF">2024-09-25T12:44:48Z</dcterms:modified>
</cp:coreProperties>
</file>